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-consiliu.ro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6629400"/>
            <a:ext cx="12191695" cy="228600"/>
          </a:xfrm>
          <a:prstGeom prst="rect">
            <a:avLst/>
          </a:prstGeom>
          <a:solidFill>
            <a:srgbClr val="0A3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5" name="Rectangle 4"/>
          <p:cNvSpPr/>
          <p:nvPr/>
        </p:nvSpPr>
        <p:spPr>
          <a:xfrm>
            <a:off x="640080" y="640080"/>
            <a:ext cx="502920" cy="502920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6" name="TextBox 5"/>
          <p:cNvSpPr txBox="1"/>
          <p:nvPr/>
        </p:nvSpPr>
        <p:spPr>
          <a:xfrm>
            <a:off x="640080" y="6400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>
                <a:solidFill>
                  <a:srgbClr val="FFFFFF"/>
                </a:solidFill>
                <a:latin typeface="Calibri"/>
              </a:rPr>
              <a:t>E</a:t>
            </a:r>
          </a:p>
        </p:txBody>
      </p:sp>
      <p:sp>
        <p:nvSpPr>
          <p:cNvPr id="7" name="Oval 6"/>
          <p:cNvSpPr/>
          <p:nvPr/>
        </p:nvSpPr>
        <p:spPr>
          <a:xfrm>
            <a:off x="1024128" y="594360"/>
            <a:ext cx="164592" cy="164592"/>
          </a:xfrm>
          <a:prstGeom prst="ellipse">
            <a:avLst/>
          </a:prstGeom>
          <a:solidFill>
            <a:srgbClr val="FACC15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25880" y="713232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spc="300">
                <a:solidFill>
                  <a:srgbClr val="FFFFFF"/>
                </a:solidFill>
                <a:latin typeface="Calibri"/>
              </a:rPr>
              <a:t>E-CONSILIU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25880" y="1024128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spc="400">
                <a:solidFill>
                  <a:srgbClr val="FACC15"/>
                </a:solidFill>
                <a:latin typeface="Calibri"/>
              </a:rPr>
              <a:t>GHIȘEU UNIC DIGITAL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377440"/>
            <a:ext cx="10972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600" b="1">
                <a:solidFill>
                  <a:srgbClr val="FFFFFF"/>
                </a:solidFill>
                <a:latin typeface="Calibri"/>
              </a:rPr>
              <a:t>Primăria ta,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91840"/>
            <a:ext cx="10972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600" b="1">
                <a:solidFill>
                  <a:srgbClr val="FACC15"/>
                </a:solidFill>
                <a:latin typeface="Calibri"/>
              </a:rPr>
              <a:t>fără cozi.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7548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FFFFFF"/>
                </a:solidFill>
                <a:latin typeface="Calibri"/>
              </a:rPr>
              <a:t>Platforma digitală 24/7 prin care orice cetățean rezolvă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0749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>
                <a:solidFill>
                  <a:srgbClr val="FFFFFF"/>
                </a:solidFill>
                <a:latin typeface="Calibri"/>
              </a:rPr>
              <a:t>orice cerere către primărie direct de pe telefon.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5669280"/>
            <a:ext cx="5760720" cy="54864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77800" rIns="177800" tIns="50800" bIns="50800"/>
          <a:lstStyle/>
          <a:p>
            <a:pPr algn="l"/>
            <a:r>
              <a:rPr sz="1300" b="1">
                <a:solidFill>
                  <a:srgbClr val="0A3560"/>
                </a:solidFill>
                <a:latin typeface="Calibri"/>
              </a:rPr>
              <a:t>▸  TESTEAZĂ PLATFORMA ONLINE:  </a:t>
            </a:r>
            <a:r>
              <a:rPr sz="1300" b="1">
                <a:solidFill>
                  <a:srgbClr val="0F4C81"/>
                </a:solidFill>
                <a:latin typeface="Calibri"/>
                <a:hlinkClick r:id="rId2"/>
              </a:rPr>
              <a:t>https://e-consiliu.ro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6355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FACC15"/>
                </a:solidFill>
                <a:latin typeface="Calibri"/>
              </a:rPr>
              <a:t>PREZENTARE OFICIALĂ · Februarie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0F4C81"/>
                </a:solidFill>
                <a:latin typeface="Calibri"/>
              </a:rPr>
              <a:t>IMPLEMENTARE NAȚIONALĂ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6858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F172A"/>
                </a:solidFill>
                <a:latin typeface="Calibri"/>
              </a:rPr>
              <a:t>Roadmap 2026 - 2030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194560"/>
            <a:ext cx="109270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6" name="Rectangle 5"/>
          <p:cNvSpPr/>
          <p:nvPr/>
        </p:nvSpPr>
        <p:spPr>
          <a:xfrm>
            <a:off x="640080" y="2194560"/>
            <a:ext cx="1645920" cy="1097280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7" name="TextBox 6"/>
          <p:cNvSpPr txBox="1"/>
          <p:nvPr/>
        </p:nvSpPr>
        <p:spPr>
          <a:xfrm>
            <a:off x="777240" y="2377440"/>
            <a:ext cx="1463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spc="300">
                <a:solidFill>
                  <a:srgbClr val="FACC15"/>
                </a:solidFill>
                <a:latin typeface="Calibri"/>
              </a:rPr>
              <a:t>FAZA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74320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Q2 - Q4 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06040" y="2377440"/>
            <a:ext cx="73152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475569"/>
                </a:solidFill>
                <a:latin typeface="Calibri"/>
              </a:rPr>
              <a:t>Pilot în 25 de comune-pilot din 4 regiuni de dezvoltare. Integrare ROeID, MDS, ghișeul.ro. Testare flux complet end-to-end.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21240" y="256032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F4C81"/>
                </a:solidFill>
                <a:latin typeface="Calibri"/>
              </a:rPr>
              <a:t>25 primării · ~120.000 cetățeni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3474720"/>
            <a:ext cx="109270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2" name="Rectangle 11"/>
          <p:cNvSpPr/>
          <p:nvPr/>
        </p:nvSpPr>
        <p:spPr>
          <a:xfrm>
            <a:off x="640080" y="3474720"/>
            <a:ext cx="1645920" cy="1097280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3" name="TextBox 12"/>
          <p:cNvSpPr txBox="1"/>
          <p:nvPr/>
        </p:nvSpPr>
        <p:spPr>
          <a:xfrm>
            <a:off x="777240" y="3657600"/>
            <a:ext cx="1463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spc="300">
                <a:solidFill>
                  <a:srgbClr val="FACC15"/>
                </a:solidFill>
                <a:latin typeface="Calibri"/>
              </a:rPr>
              <a:t>FAZA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40233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2027 - 2028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06040" y="3657600"/>
            <a:ext cx="73152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475569"/>
                </a:solidFill>
                <a:latin typeface="Calibri"/>
              </a:rPr>
              <a:t>Extindere națională treptată, prioritizând comunele rurale. Modul GIS pentru sesizări geolocalizate. Integrare cu APIA, OCPI, ANAF.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21240" y="384048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F4C81"/>
                </a:solidFill>
                <a:latin typeface="Calibri"/>
              </a:rPr>
              <a:t>1.000 primării · ~5 mil cetățeni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" y="4754880"/>
            <a:ext cx="109270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8" name="Rectangle 17"/>
          <p:cNvSpPr/>
          <p:nvPr/>
        </p:nvSpPr>
        <p:spPr>
          <a:xfrm>
            <a:off x="640080" y="4754880"/>
            <a:ext cx="1645920" cy="1097280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9" name="TextBox 18"/>
          <p:cNvSpPr txBox="1"/>
          <p:nvPr/>
        </p:nvSpPr>
        <p:spPr>
          <a:xfrm>
            <a:off x="777240" y="4937760"/>
            <a:ext cx="1463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spc="300">
                <a:solidFill>
                  <a:srgbClr val="FACC15"/>
                </a:solidFill>
                <a:latin typeface="Calibri"/>
              </a:rPr>
              <a:t>FAZA 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" y="530352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2029 - 2030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606040" y="4937760"/>
            <a:ext cx="73152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475569"/>
                </a:solidFill>
                <a:latin typeface="Calibri"/>
              </a:rPr>
              <a:t>Acoperire integrală a celor ~3.200 UAT-uri din România. Lansare API public pentru terți (notari, bănci, dezvoltatori imobiliari).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921240" y="512064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F4C81"/>
                </a:solidFill>
                <a:latin typeface="Calibri"/>
              </a:rPr>
              <a:t>3.200 primării · 19 mil cetățeni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0F4C81"/>
                </a:solidFill>
                <a:latin typeface="Calibri"/>
              </a:rPr>
              <a:t>Finanțare propusă: PNRR · Granturi SEE/Norvegia · POIDS · Cofinanțare locală.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5" name="TextBox 24"/>
          <p:cNvSpPr txBox="1"/>
          <p:nvPr/>
        </p:nvSpPr>
        <p:spPr>
          <a:xfrm>
            <a:off x="548640" y="6528816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E-consiliu · Ghișeu Unic Digital al Cetățeanului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62495" y="6528816"/>
            <a:ext cx="338328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ACC15"/>
                </a:solidFill>
                <a:latin typeface="Calibri"/>
                <a:hlinkClick r:id="rId2"/>
              </a:rPr>
              <a:t>→ https://e-consiliu.ro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528816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Calibri"/>
              </a:rPr>
              <a:t>10 / 11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4063898" cy="54864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4" name="Rectangle 3"/>
          <p:cNvSpPr/>
          <p:nvPr/>
        </p:nvSpPr>
        <p:spPr>
          <a:xfrm>
            <a:off x="4063898" y="0"/>
            <a:ext cx="4063898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5" name="Rectangle 4"/>
          <p:cNvSpPr/>
          <p:nvPr/>
        </p:nvSpPr>
        <p:spPr>
          <a:xfrm>
            <a:off x="8127796" y="0"/>
            <a:ext cx="4063899" cy="54864"/>
          </a:xfrm>
          <a:prstGeom prst="rect">
            <a:avLst/>
          </a:prstGeom>
          <a:solidFill>
            <a:srgbClr val="DC2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6" name="TextBox 5"/>
          <p:cNvSpPr txBox="1"/>
          <p:nvPr/>
        </p:nvSpPr>
        <p:spPr>
          <a:xfrm>
            <a:off x="640080" y="8229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FACC15"/>
                </a:solidFill>
                <a:latin typeface="Calibri"/>
              </a:rPr>
              <a:t>RECOMANDARE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28016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Calibri"/>
              </a:rPr>
              <a:t>România poate trece de la birocrația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19456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FACC15"/>
                </a:solidFill>
                <a:latin typeface="Calibri"/>
              </a:rPr>
              <a:t>ghișeului la statul-platformă în 4 ani.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65760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Calibri"/>
              </a:rPr>
              <a:t>Trei pași imediați: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297680"/>
            <a:ext cx="731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ACC15"/>
                </a:solidFill>
                <a:latin typeface="Calibri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43434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Stabilirea unui cadru legal-cadru prin OUG care obligă primăriile să accepte cereri și plăți online.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800600"/>
            <a:ext cx="731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ACC15"/>
                </a:solidFill>
                <a:latin typeface="Calibri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48463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Lansarea unui call de finanțare PNRR dedicat digitalizării administrației locale (200M EUR).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303520"/>
            <a:ext cx="731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ACC15"/>
                </a:solidFill>
                <a:latin typeface="Calibri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534924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Crearea unui task-force interministerial ADR + MDLPA + MCID pentru orchestrarea naționala.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080760"/>
            <a:ext cx="12191695" cy="777240"/>
          </a:xfrm>
          <a:prstGeom prst="rect">
            <a:avLst/>
          </a:prstGeom>
          <a:solidFill>
            <a:srgbClr val="0A3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7" name="TextBox 16"/>
          <p:cNvSpPr txBox="1"/>
          <p:nvPr/>
        </p:nvSpPr>
        <p:spPr>
          <a:xfrm>
            <a:off x="640080" y="6236208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spc="400">
                <a:solidFill>
                  <a:srgbClr val="FACC15"/>
                </a:solidFill>
                <a:latin typeface="Calibri"/>
              </a:rPr>
              <a:t>E-CONSILIU · GHIȘEU UNIC DIGITAL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6528816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  <a:latin typeface="Calibri"/>
              </a:rPr>
              <a:t>Prototip funcțional disponibil pentru demonstrație live.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34095" y="6400800"/>
            <a:ext cx="3017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400" b="1">
                <a:solidFill>
                  <a:srgbClr val="FFFFFF"/>
                </a:solidFill>
                <a:latin typeface="Calibri"/>
              </a:rPr>
              <a:t>contact@econsiliu.ro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4063898" cy="54864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4" name="Rectangle 3"/>
          <p:cNvSpPr/>
          <p:nvPr/>
        </p:nvSpPr>
        <p:spPr>
          <a:xfrm>
            <a:off x="4063898" y="0"/>
            <a:ext cx="4063898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5" name="Rectangle 4"/>
          <p:cNvSpPr/>
          <p:nvPr/>
        </p:nvSpPr>
        <p:spPr>
          <a:xfrm>
            <a:off x="8127796" y="0"/>
            <a:ext cx="4063899" cy="54864"/>
          </a:xfrm>
          <a:prstGeom prst="rect">
            <a:avLst/>
          </a:prstGeom>
          <a:solidFill>
            <a:srgbClr val="DC2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6" name="TextBox 5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0F4C81"/>
                </a:solidFill>
                <a:latin typeface="Calibri"/>
              </a:rPr>
              <a:t>PROBLEMA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858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F172A"/>
                </a:solidFill>
                <a:latin typeface="Calibri"/>
              </a:rPr>
              <a:t>O primărie modernă nu mai poate fi o clădire cu program 8-16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194560"/>
            <a:ext cx="2651760" cy="2560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9" name="Rectangle 8"/>
          <p:cNvSpPr/>
          <p:nvPr/>
        </p:nvSpPr>
        <p:spPr>
          <a:xfrm>
            <a:off x="640080" y="2194560"/>
            <a:ext cx="2651760" cy="36576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914400" y="2423160"/>
            <a:ext cx="22860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F4C81"/>
                </a:solidFill>
                <a:latin typeface="Calibri"/>
              </a:rPr>
              <a:t>82%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520440"/>
            <a:ext cx="22860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din cetățeni accesează
serviciile publice de pe
telefonul mobil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474720" y="2194560"/>
            <a:ext cx="2651760" cy="2560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3" name="Rectangle 12"/>
          <p:cNvSpPr/>
          <p:nvPr/>
        </p:nvSpPr>
        <p:spPr>
          <a:xfrm>
            <a:off x="3474720" y="2194560"/>
            <a:ext cx="2651760" cy="36576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4" name="TextBox 13"/>
          <p:cNvSpPr txBox="1"/>
          <p:nvPr/>
        </p:nvSpPr>
        <p:spPr>
          <a:xfrm>
            <a:off x="3749040" y="2423160"/>
            <a:ext cx="22860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F4C81"/>
                </a:solidFill>
                <a:latin typeface="Calibri"/>
              </a:rPr>
              <a:t>4-6h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49040" y="3520440"/>
            <a:ext cx="22860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timp pierdut în medie
pentru o singură cerere
la ghișeu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09360" y="2194560"/>
            <a:ext cx="2651760" cy="2560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7" name="Rectangle 16"/>
          <p:cNvSpPr/>
          <p:nvPr/>
        </p:nvSpPr>
        <p:spPr>
          <a:xfrm>
            <a:off x="6309360" y="2194560"/>
            <a:ext cx="2651760" cy="36576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8" name="TextBox 17"/>
          <p:cNvSpPr txBox="1"/>
          <p:nvPr/>
        </p:nvSpPr>
        <p:spPr>
          <a:xfrm>
            <a:off x="6583680" y="2423160"/>
            <a:ext cx="22860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F4C81"/>
                </a:solidFill>
                <a:latin typeface="Calibri"/>
              </a:rPr>
              <a:t>47%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3520440"/>
            <a:ext cx="22860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din rezidenții comunelor
au acasă cel puțin un
act pentru care era nevoie
de drum la primărie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0" y="2194560"/>
            <a:ext cx="2651760" cy="2560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1" name="Rectangle 20"/>
          <p:cNvSpPr/>
          <p:nvPr/>
        </p:nvSpPr>
        <p:spPr>
          <a:xfrm>
            <a:off x="9144000" y="2194560"/>
            <a:ext cx="2651760" cy="36576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2" name="TextBox 21"/>
          <p:cNvSpPr txBox="1"/>
          <p:nvPr/>
        </p:nvSpPr>
        <p:spPr>
          <a:xfrm>
            <a:off x="9418320" y="2423160"/>
            <a:ext cx="22860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F4C81"/>
                </a:solidFill>
                <a:latin typeface="Calibri"/>
              </a:rPr>
              <a:t>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18320" y="3520440"/>
            <a:ext cx="22860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primării din ~3.200 cu
ecosistem digital complet
integrat și interoperabil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" y="5074920"/>
            <a:ext cx="10927080" cy="10972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5" name="TextBox 24"/>
          <p:cNvSpPr txBox="1"/>
          <p:nvPr/>
        </p:nvSpPr>
        <p:spPr>
          <a:xfrm>
            <a:off x="914400" y="521208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300">
                <a:solidFill>
                  <a:srgbClr val="FACC15"/>
                </a:solidFill>
                <a:latin typeface="Calibri"/>
              </a:rPr>
              <a:t>Rezultatul: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532120"/>
            <a:ext cx="10515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FFFFFF"/>
                </a:solidFill>
                <a:latin typeface="Calibri"/>
              </a:rPr>
              <a:t>Birocrația rămâne primul motiv de neîncredere al cetățenilor în statul român.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8" name="TextBox 27"/>
          <p:cNvSpPr txBox="1"/>
          <p:nvPr/>
        </p:nvSpPr>
        <p:spPr>
          <a:xfrm>
            <a:off x="548640" y="6528816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E-consiliu · Ghișeu Unic Digital al Cetățeanului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62495" y="6528816"/>
            <a:ext cx="338328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ACC15"/>
                </a:solidFill>
                <a:latin typeface="Calibri"/>
                <a:hlinkClick r:id="rId2"/>
              </a:rPr>
              <a:t>→ https://e-consiliu.ro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728655" y="6528816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Calibri"/>
              </a:rPr>
              <a:t>2 / 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0F4C81"/>
                </a:solidFill>
                <a:latin typeface="Calibri"/>
              </a:rPr>
              <a:t>SOLUȚIA E-CONSILIU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6858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F172A"/>
                </a:solidFill>
                <a:latin typeface="Calibri"/>
              </a:rPr>
              <a:t>Ghișeu Unic Digital, activ 24/7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4630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475569"/>
                </a:solidFill>
                <a:latin typeface="Calibri"/>
              </a:rPr>
              <a:t>O singură platformă, un singur cont, toate cererile rezolvate.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286000"/>
            <a:ext cx="3621024" cy="38404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7" name="Rectangle 6"/>
          <p:cNvSpPr/>
          <p:nvPr/>
        </p:nvSpPr>
        <p:spPr>
          <a:xfrm>
            <a:off x="640080" y="2286000"/>
            <a:ext cx="3621024" cy="73152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8" name="TextBox 7"/>
          <p:cNvSpPr txBox="1"/>
          <p:nvPr/>
        </p:nvSpPr>
        <p:spPr>
          <a:xfrm>
            <a:off x="960120" y="2606040"/>
            <a:ext cx="914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300">
                <a:solidFill>
                  <a:srgbClr val="FACC15"/>
                </a:solidFill>
                <a:latin typeface="Calibr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2880360"/>
            <a:ext cx="2980944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200">
                <a:solidFill>
                  <a:srgbClr val="0F4C81"/>
                </a:solidFill>
                <a:latin typeface="Calibri"/>
              </a:rPr>
              <a:t>STRUCTURĂ DE SITE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3566160"/>
            <a:ext cx="2980944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475569"/>
                </a:solidFill>
                <a:latin typeface="Calibri"/>
              </a:rPr>
              <a:t>Meniu organizat după nevoile utilizatorului, nu după organigrama internă. Căutare predictivă, butoane mari pentru serviciile electronice, monitor oficial transparent.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5577840"/>
            <a:ext cx="2980944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4C81"/>
                </a:solidFill>
                <a:latin typeface="Calibri"/>
              </a:rPr>
              <a:t>✓ Mobile-first · Accesibil · Multilingv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07408" y="2286000"/>
            <a:ext cx="3621024" cy="38404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3" name="Rectangle 12"/>
          <p:cNvSpPr/>
          <p:nvPr/>
        </p:nvSpPr>
        <p:spPr>
          <a:xfrm>
            <a:off x="4407408" y="2286000"/>
            <a:ext cx="3621024" cy="73152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4" name="TextBox 13"/>
          <p:cNvSpPr txBox="1"/>
          <p:nvPr/>
        </p:nvSpPr>
        <p:spPr>
          <a:xfrm>
            <a:off x="4727448" y="2606040"/>
            <a:ext cx="914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300">
                <a:solidFill>
                  <a:srgbClr val="FACC15"/>
                </a:solidFill>
                <a:latin typeface="Calibri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27448" y="2880360"/>
            <a:ext cx="2980944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200">
                <a:solidFill>
                  <a:srgbClr val="0F4C81"/>
                </a:solidFill>
                <a:latin typeface="Calibri"/>
              </a:rPr>
              <a:t>MODULE FUNCȚIONALE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27448" y="3566160"/>
            <a:ext cx="2980944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475569"/>
                </a:solidFill>
                <a:latin typeface="Calibri"/>
              </a:rPr>
              <a:t>Taxe &amp; impozite, Registru Agricol, Urbanism, Stare Civilă, Sesizări gospodărie, Monitor Oficial, Știri &amp; Alerte — toate într-o singură platformă.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27448" y="5577840"/>
            <a:ext cx="2980944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4C81"/>
                </a:solidFill>
                <a:latin typeface="Calibri"/>
              </a:rPr>
              <a:t>✓ 14 servicii electronice live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74736" y="2286000"/>
            <a:ext cx="3621024" cy="38404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9" name="Rectangle 18"/>
          <p:cNvSpPr/>
          <p:nvPr/>
        </p:nvSpPr>
        <p:spPr>
          <a:xfrm>
            <a:off x="8174736" y="2286000"/>
            <a:ext cx="3621024" cy="73152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0" name="TextBox 19"/>
          <p:cNvSpPr txBox="1"/>
          <p:nvPr/>
        </p:nvSpPr>
        <p:spPr>
          <a:xfrm>
            <a:off x="8494776" y="2606040"/>
            <a:ext cx="914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300">
                <a:solidFill>
                  <a:srgbClr val="FACC15"/>
                </a:solidFill>
                <a:latin typeface="Calibri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94776" y="2880360"/>
            <a:ext cx="2980944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200">
                <a:solidFill>
                  <a:srgbClr val="0F4C81"/>
                </a:solidFill>
                <a:latin typeface="Calibri"/>
              </a:rPr>
              <a:t>ARHITECTURĂ TEHNICĂ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94776" y="3566160"/>
            <a:ext cx="2980944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475569"/>
                </a:solidFill>
                <a:latin typeface="Calibri"/>
              </a:rPr>
              <a:t>Autentificare ROeID, formulare inteligente cu semnătură electronică eIDAS, DMS integrat pentru registratură, Track &amp; Trace, soluții phygital DocuBox.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94776" y="5577840"/>
            <a:ext cx="2980944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F4C81"/>
                </a:solidFill>
                <a:latin typeface="Calibri"/>
              </a:rPr>
              <a:t>✓ API-first · Interoperabil · GDPR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5" name="TextBox 24"/>
          <p:cNvSpPr txBox="1"/>
          <p:nvPr/>
        </p:nvSpPr>
        <p:spPr>
          <a:xfrm>
            <a:off x="548640" y="6528816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E-consiliu · Ghișeu Unic Digital al Cetățeanului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62495" y="6528816"/>
            <a:ext cx="338328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ACC15"/>
                </a:solidFill>
                <a:latin typeface="Calibri"/>
                <a:hlinkClick r:id="rId2"/>
              </a:rPr>
              <a:t>→ https://e-consiliu.ro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528816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Calibri"/>
              </a:rPr>
              <a:t>3 / 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0F4C81"/>
                </a:solidFill>
                <a:latin typeface="Calibri"/>
              </a:rPr>
              <a:t>SERVICII ELECTRONICE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6858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F172A"/>
                </a:solidFill>
                <a:latin typeface="Calibri"/>
              </a:rPr>
              <a:t>Patru clicuri. Zero birocrație.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011680"/>
            <a:ext cx="3539642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73152" cy="192024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7" name="TextBox 6"/>
          <p:cNvSpPr txBox="1"/>
          <p:nvPr/>
        </p:nvSpPr>
        <p:spPr>
          <a:xfrm>
            <a:off x="1005840" y="2331720"/>
            <a:ext cx="308244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PLĂTEȘTE TAXE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2788920"/>
            <a:ext cx="3082442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Impozit clădiri, teren, auto, amenzi.
Certificat fiscal generat instant, cu semnătură electronică.</a:t>
            </a:r>
          </a:p>
        </p:txBody>
      </p:sp>
      <p:sp>
        <p:nvSpPr>
          <p:cNvPr id="9" name="Rectangle 8"/>
          <p:cNvSpPr/>
          <p:nvPr/>
        </p:nvSpPr>
        <p:spPr>
          <a:xfrm>
            <a:off x="4326026" y="2011680"/>
            <a:ext cx="3539642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Rectangle 9"/>
          <p:cNvSpPr/>
          <p:nvPr/>
        </p:nvSpPr>
        <p:spPr>
          <a:xfrm>
            <a:off x="4326026" y="2011680"/>
            <a:ext cx="73152" cy="192024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4691786" y="2331720"/>
            <a:ext cx="308244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DEPUNE O CERERE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91786" y="2788920"/>
            <a:ext cx="3082442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Registru Agricol, Urbanism, Stare Civilă.
Formulare cu autocompletare a datelor cunoscute.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11972" y="2011680"/>
            <a:ext cx="3539642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4" name="Rectangle 13"/>
          <p:cNvSpPr/>
          <p:nvPr/>
        </p:nvSpPr>
        <p:spPr>
          <a:xfrm>
            <a:off x="8011972" y="2011680"/>
            <a:ext cx="73152" cy="192024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5" name="TextBox 14"/>
          <p:cNvSpPr txBox="1"/>
          <p:nvPr/>
        </p:nvSpPr>
        <p:spPr>
          <a:xfrm>
            <a:off x="8377732" y="2331720"/>
            <a:ext cx="308244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SEMNALEAZĂ O PROBLEMĂ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77732" y="2788920"/>
            <a:ext cx="3082442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Gropi, iluminat, deșeuri. Atașezi poză
și descriere, primești număr de înregistrare.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" y="4078224"/>
            <a:ext cx="3539642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8" name="Rectangle 17"/>
          <p:cNvSpPr/>
          <p:nvPr/>
        </p:nvSpPr>
        <p:spPr>
          <a:xfrm>
            <a:off x="640080" y="4078224"/>
            <a:ext cx="73152" cy="192024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9" name="TextBox 18"/>
          <p:cNvSpPr txBox="1"/>
          <p:nvPr/>
        </p:nvSpPr>
        <p:spPr>
          <a:xfrm>
            <a:off x="1005840" y="4398264"/>
            <a:ext cx="308244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PROGRAMĂRI ONLINE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4855464"/>
            <a:ext cx="3082442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Căsătorii, duplicate acte, stimulent nou-născut.
Calendar interactiv cu confirmare instant.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26026" y="4078224"/>
            <a:ext cx="3539642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2" name="Rectangle 21"/>
          <p:cNvSpPr/>
          <p:nvPr/>
        </p:nvSpPr>
        <p:spPr>
          <a:xfrm>
            <a:off x="4326026" y="4078224"/>
            <a:ext cx="73152" cy="192024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3" name="TextBox 22"/>
          <p:cNvSpPr txBox="1"/>
          <p:nvPr/>
        </p:nvSpPr>
        <p:spPr>
          <a:xfrm>
            <a:off x="4691786" y="4398264"/>
            <a:ext cx="308244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MONITOR OFICIAL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91786" y="4855464"/>
            <a:ext cx="3082442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HCL și Dispoziții de Primar publicate automat,
conform Codului Administrativ.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011972" y="4078224"/>
            <a:ext cx="3539642" cy="19202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6" name="Rectangle 25"/>
          <p:cNvSpPr/>
          <p:nvPr/>
        </p:nvSpPr>
        <p:spPr>
          <a:xfrm>
            <a:off x="8011972" y="4078224"/>
            <a:ext cx="73152" cy="192024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7" name="TextBox 26"/>
          <p:cNvSpPr txBox="1"/>
          <p:nvPr/>
        </p:nvSpPr>
        <p:spPr>
          <a:xfrm>
            <a:off x="8377732" y="4398264"/>
            <a:ext cx="308244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ȘTIRI &amp; ALERTE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77732" y="4855464"/>
            <a:ext cx="3082442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Întreruperi apă, consultări publice,
campanii — comunicare directă cu rezidenții.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0" name="TextBox 29"/>
          <p:cNvSpPr txBox="1"/>
          <p:nvPr/>
        </p:nvSpPr>
        <p:spPr>
          <a:xfrm>
            <a:off x="548640" y="6528816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E-consiliu · Ghișeu Unic Digital al Cetățeanului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62495" y="6528816"/>
            <a:ext cx="338328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ACC15"/>
                </a:solidFill>
                <a:latin typeface="Calibri"/>
                <a:hlinkClick r:id="rId2"/>
              </a:rPr>
              <a:t>→ https://e-consiliu.ro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528816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Calibri"/>
              </a:rPr>
              <a:t>4 / 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0F4C81"/>
                </a:solidFill>
                <a:latin typeface="Calibri"/>
              </a:rPr>
              <a:t>FLUXUL CETĂȚEANULUI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6858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F172A"/>
                </a:solidFill>
                <a:latin typeface="Calibri"/>
              </a:rPr>
              <a:t>De la cerere la document semnat. În 4 pași.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194560"/>
            <a:ext cx="2697480" cy="32918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6" name="Oval 5"/>
          <p:cNvSpPr/>
          <p:nvPr/>
        </p:nvSpPr>
        <p:spPr>
          <a:xfrm>
            <a:off x="1005840" y="2560320"/>
            <a:ext cx="640080" cy="640080"/>
          </a:xfrm>
          <a:prstGeom prst="ellipse">
            <a:avLst/>
          </a:prstGeom>
          <a:solidFill>
            <a:srgbClr val="0F4C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56032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474720"/>
            <a:ext cx="1965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AUTENTIFICARE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3977640"/>
            <a:ext cx="19659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Cetățeanul intră în contul său E-consiliu (via ROeID sau cont propriu validat). Identitatea este verificată o singură dată.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3864" y="2194560"/>
            <a:ext cx="2697480" cy="32918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1" name="Oval 10"/>
          <p:cNvSpPr/>
          <p:nvPr/>
        </p:nvSpPr>
        <p:spPr>
          <a:xfrm>
            <a:off x="3849624" y="2560320"/>
            <a:ext cx="640080" cy="640080"/>
          </a:xfrm>
          <a:prstGeom prst="ellipse">
            <a:avLst/>
          </a:prstGeom>
          <a:solidFill>
            <a:srgbClr val="0F4C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849624" y="256032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9624" y="3474720"/>
            <a:ext cx="1965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COMPLETARE AUTOMATĂ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9624" y="3977640"/>
            <a:ext cx="19659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Sistemul autofiltează datele cunoscute (Nume, CNP, Adresă). Cetățeanul completează doar detaliile specifice cererii.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27648" y="2194560"/>
            <a:ext cx="2697480" cy="32918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6" name="Oval 15"/>
          <p:cNvSpPr/>
          <p:nvPr/>
        </p:nvSpPr>
        <p:spPr>
          <a:xfrm>
            <a:off x="6693408" y="2560320"/>
            <a:ext cx="640080" cy="640080"/>
          </a:xfrm>
          <a:prstGeom prst="ellipse">
            <a:avLst/>
          </a:prstGeom>
          <a:solidFill>
            <a:srgbClr val="0F4C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93408" y="256032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93408" y="3474720"/>
            <a:ext cx="1965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ÎNREGISTRARE INSTANT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93408" y="3977640"/>
            <a:ext cx="19659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Cererea intră direct în DMS-ul primăriei și primește număr de înregistrare automat. Email cu numărul ajunge la cetățean.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71432" y="2194560"/>
            <a:ext cx="2697480" cy="329184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1" name="Oval 20"/>
          <p:cNvSpPr/>
          <p:nvPr/>
        </p:nvSpPr>
        <p:spPr>
          <a:xfrm>
            <a:off x="9537192" y="2560320"/>
            <a:ext cx="640080" cy="640080"/>
          </a:xfrm>
          <a:prstGeom prst="ellipse">
            <a:avLst/>
          </a:prstGeom>
          <a:solidFill>
            <a:srgbClr val="0F4C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537192" y="256032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537192" y="3474720"/>
            <a:ext cx="1965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spc="200">
                <a:solidFill>
                  <a:srgbClr val="0F4C81"/>
                </a:solidFill>
                <a:latin typeface="Calibri"/>
              </a:rPr>
              <a:t>DOCUMENT EMIS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537192" y="3977640"/>
            <a:ext cx="19659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alibri"/>
              </a:rPr>
              <a:t>Funcționarul aprobă digital. Documentul cu semnătură electronică și cod QR de verificare ajunge în contul cetățeanului.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" y="5715000"/>
            <a:ext cx="10927080" cy="64008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6" name="TextBox 25"/>
          <p:cNvSpPr txBox="1"/>
          <p:nvPr/>
        </p:nvSpPr>
        <p:spPr>
          <a:xfrm>
            <a:off x="914400" y="580644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FFFFFF"/>
                </a:solidFill>
                <a:latin typeface="Calibri"/>
              </a:rPr>
              <a:t>Timp mediu de la depunere la document emis: sub 24 de ore.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8" name="TextBox 27"/>
          <p:cNvSpPr txBox="1"/>
          <p:nvPr/>
        </p:nvSpPr>
        <p:spPr>
          <a:xfrm>
            <a:off x="548640" y="6528816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E-consiliu · Ghișeu Unic Digital al Cetățeanului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62495" y="6528816"/>
            <a:ext cx="338328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ACC15"/>
                </a:solidFill>
                <a:latin typeface="Calibri"/>
                <a:hlinkClick r:id="rId2"/>
              </a:rPr>
              <a:t>→ https://e-consiliu.ro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728655" y="6528816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Calibri"/>
              </a:rPr>
              <a:t>5 / 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0F4C81"/>
                </a:solidFill>
                <a:latin typeface="Calibri"/>
              </a:rPr>
              <a:t>ARHITECTURA TEHNICĂ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6858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Construit pe standardele UE și pe sistemele naționale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103120"/>
            <a:ext cx="3539642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6" name="TextBox 5"/>
          <p:cNvSpPr txBox="1"/>
          <p:nvPr/>
        </p:nvSpPr>
        <p:spPr>
          <a:xfrm>
            <a:off x="960120" y="2377440"/>
            <a:ext cx="308244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250">
                <a:solidFill>
                  <a:srgbClr val="0F4C81"/>
                </a:solidFill>
                <a:latin typeface="Calibri"/>
              </a:rPr>
              <a:t>ROeID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880360"/>
            <a:ext cx="308244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475569"/>
                </a:solidFill>
                <a:latin typeface="Calibri"/>
              </a:rPr>
              <a:t>Identitate digitală națională administrată de ADR.
Validare CNP o singură dată, la prima înregistrare.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6026" y="2103120"/>
            <a:ext cx="3539642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9" name="TextBox 8"/>
          <p:cNvSpPr txBox="1"/>
          <p:nvPr/>
        </p:nvSpPr>
        <p:spPr>
          <a:xfrm>
            <a:off x="4646066" y="2377440"/>
            <a:ext cx="308244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250">
                <a:solidFill>
                  <a:srgbClr val="0F4C81"/>
                </a:solidFill>
                <a:latin typeface="Calibri"/>
              </a:rPr>
              <a:t>eIDAS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46066" y="2880360"/>
            <a:ext cx="308244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475569"/>
                </a:solidFill>
                <a:latin typeface="Calibri"/>
              </a:rPr>
              <a:t>Regulamentul UE 910/2014. Semnătură electronică
calificată / avansată, validă în toate statele membre.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11972" y="2103120"/>
            <a:ext cx="3539642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2" name="TextBox 11"/>
          <p:cNvSpPr txBox="1"/>
          <p:nvPr/>
        </p:nvSpPr>
        <p:spPr>
          <a:xfrm>
            <a:off x="8332012" y="2377440"/>
            <a:ext cx="308244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250">
                <a:solidFill>
                  <a:srgbClr val="0F4C81"/>
                </a:solidFill>
                <a:latin typeface="Calibri"/>
              </a:rPr>
              <a:t>DMS + REGISTRATURĂ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32012" y="2880360"/>
            <a:ext cx="308244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475569"/>
                </a:solidFill>
                <a:latin typeface="Calibri"/>
              </a:rPr>
              <a:t>Cererile intră automat în Document Management
System-ul primăriei și primesc număr de înregistrare.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" y="4032504"/>
            <a:ext cx="3539642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5" name="TextBox 14"/>
          <p:cNvSpPr txBox="1"/>
          <p:nvPr/>
        </p:nvSpPr>
        <p:spPr>
          <a:xfrm>
            <a:off x="960120" y="4306824"/>
            <a:ext cx="308244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250">
                <a:solidFill>
                  <a:srgbClr val="0F4C81"/>
                </a:solidFill>
                <a:latin typeface="Calibri"/>
              </a:rPr>
              <a:t>STRIPE / GHIȘEUL.RO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4809744"/>
            <a:ext cx="308244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475569"/>
                </a:solidFill>
                <a:latin typeface="Calibri"/>
              </a:rPr>
              <a:t>Plăți online securizate, conciliere automată
cu rolurile fiscale. Suport pentru bonificația de 10%.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26026" y="4032504"/>
            <a:ext cx="3539642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8" name="TextBox 17"/>
          <p:cNvSpPr txBox="1"/>
          <p:nvPr/>
        </p:nvSpPr>
        <p:spPr>
          <a:xfrm>
            <a:off x="4646066" y="4306824"/>
            <a:ext cx="308244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250">
                <a:solidFill>
                  <a:srgbClr val="0F4C81"/>
                </a:solidFill>
                <a:latin typeface="Calibri"/>
              </a:rPr>
              <a:t>TRACK &amp; TRACE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46066" y="4809744"/>
            <a:ext cx="308244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475569"/>
                </a:solidFill>
                <a:latin typeface="Calibri"/>
              </a:rPr>
              <a:t>Sistem similar curieratului — orice cetățean
verifică statusul cererii cu numărul de înregistrare.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011972" y="4032504"/>
            <a:ext cx="3539642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1" name="TextBox 20"/>
          <p:cNvSpPr txBox="1"/>
          <p:nvPr/>
        </p:nvSpPr>
        <p:spPr>
          <a:xfrm>
            <a:off x="8332012" y="4306824"/>
            <a:ext cx="3082442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250">
                <a:solidFill>
                  <a:srgbClr val="0F4C81"/>
                </a:solidFill>
                <a:latin typeface="Calibri"/>
              </a:rPr>
              <a:t>DOCUBOX (PHYGITAL)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32012" y="4809744"/>
            <a:ext cx="3082442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475569"/>
                </a:solidFill>
                <a:latin typeface="Calibri"/>
              </a:rPr>
              <a:t>Locker securizat în exteriorul primăriei pentru
ridicarea fizică a documentelor, 24/7, cu cod SMS.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5989320"/>
            <a:ext cx="10927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300">
                <a:solidFill>
                  <a:srgbClr val="0F4C81"/>
                </a:solidFill>
                <a:latin typeface="Calibri"/>
              </a:rPr>
              <a:t>GDPR by design · Open API · Conformitate Codul Administrativ · WCAG AA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5" name="TextBox 24"/>
          <p:cNvSpPr txBox="1"/>
          <p:nvPr/>
        </p:nvSpPr>
        <p:spPr>
          <a:xfrm>
            <a:off x="548640" y="6528816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E-consiliu · Ghișeu Unic Digital al Cetățeanului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62495" y="6528816"/>
            <a:ext cx="338328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ACC15"/>
                </a:solidFill>
                <a:latin typeface="Calibri"/>
                <a:hlinkClick r:id="rId2"/>
              </a:rPr>
              <a:t>→ https://e-consiliu.ro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528816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Calibri"/>
              </a:rPr>
              <a:t>6 / 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0F4C81"/>
                </a:solidFill>
                <a:latin typeface="Calibri"/>
              </a:rPr>
              <a:t>TRANSPARENȚĂ &amp; ACCESIBILITATE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6858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400" b="1">
                <a:solidFill>
                  <a:srgbClr val="0F172A"/>
                </a:solidFill>
                <a:latin typeface="Calibri"/>
              </a:rPr>
              <a:t>Track &amp; Trace + DocuBox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4173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>
                <a:solidFill>
                  <a:srgbClr val="475569"/>
                </a:solidFill>
                <a:latin typeface="Calibri"/>
              </a:rPr>
              <a:t>Pentru cetățenii care nu sunt online și pentru documentele care prin lege necesită formă fizică.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194560"/>
            <a:ext cx="5440680" cy="39319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7" name="Rectangle 6"/>
          <p:cNvSpPr/>
          <p:nvPr/>
        </p:nvSpPr>
        <p:spPr>
          <a:xfrm>
            <a:off x="640080" y="2194560"/>
            <a:ext cx="5440680" cy="73152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8" name="TextBox 7"/>
          <p:cNvSpPr txBox="1"/>
          <p:nvPr/>
        </p:nvSpPr>
        <p:spPr>
          <a:xfrm>
            <a:off x="914400" y="24231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300">
                <a:solidFill>
                  <a:srgbClr val="0F4C81"/>
                </a:solidFill>
                <a:latin typeface="Calibri"/>
              </a:rPr>
              <a:t>TRACK &amp; TRACE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834640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0F172A"/>
                </a:solidFill>
                <a:latin typeface="Calibri"/>
              </a:rPr>
              <a:t>Statusul oricărui dosar, în timp real.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65760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✓  Cetățeanul introduce numărul de înregistrare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16052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✓  Vede istoricul complet al cererii sale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66344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✓  Primește notificare email la fiecare schimbare de status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16636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✓  Elimină telefoanele „este gata actul meu?"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63640" y="2194560"/>
            <a:ext cx="5303520" cy="393192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5" name="Rectangle 14"/>
          <p:cNvSpPr/>
          <p:nvPr/>
        </p:nvSpPr>
        <p:spPr>
          <a:xfrm>
            <a:off x="6263640" y="2194560"/>
            <a:ext cx="5303520" cy="73152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6" name="TextBox 15"/>
          <p:cNvSpPr txBox="1"/>
          <p:nvPr/>
        </p:nvSpPr>
        <p:spPr>
          <a:xfrm>
            <a:off x="6537960" y="24231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300">
                <a:solidFill>
                  <a:srgbClr val="FACC15"/>
                </a:solidFill>
                <a:latin typeface="Calibri"/>
              </a:rPr>
              <a:t>DOCUBOX · PHYGITAL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37960" y="2834640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FFFFF"/>
                </a:solidFill>
                <a:latin typeface="Calibri"/>
              </a:rPr>
              <a:t>Locker smart, 24/7.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365760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✓  Primăria depune documentul în locker securizat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416052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✓  Cetățeanul primește cod SMS unic, valabil 72h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466344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✓  Ridicare la orice oră, fără program cu publicul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516636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✓  Soluție testată cu succes în comunele Florești și Berceni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3" name="TextBox 22"/>
          <p:cNvSpPr txBox="1"/>
          <p:nvPr/>
        </p:nvSpPr>
        <p:spPr>
          <a:xfrm>
            <a:off x="548640" y="6528816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E-consiliu · Ghișeu Unic Digital al Cetățeanului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62495" y="6528816"/>
            <a:ext cx="338328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ACC15"/>
                </a:solidFill>
                <a:latin typeface="Calibri"/>
                <a:hlinkClick r:id="rId2"/>
              </a:rPr>
              <a:t>→ https://e-consiliu.ro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28655" y="6528816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Calibri"/>
              </a:rPr>
              <a:t>7 / 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640080" y="41148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0F4C81"/>
                </a:solidFill>
                <a:latin typeface="Calibri"/>
              </a:rPr>
              <a:t>EDUCAȚIE CIVICĂ DIGITALĂ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6858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Ghiduri pas-cu-pas + modele de documente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4173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>
                <a:solidFill>
                  <a:srgbClr val="475569"/>
                </a:solidFill>
                <a:latin typeface="Calibri"/>
              </a:rPr>
              <a:t>Cetățeanul știe exact ce să facă, ce documente îi trebuie și ce să primească înapoi.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194560"/>
            <a:ext cx="5440680" cy="39319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7" name="TextBox 6"/>
          <p:cNvSpPr txBox="1"/>
          <p:nvPr/>
        </p:nvSpPr>
        <p:spPr>
          <a:xfrm>
            <a:off x="914400" y="24231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300">
                <a:solidFill>
                  <a:srgbClr val="0F4C81"/>
                </a:solidFill>
                <a:latin typeface="Calibri"/>
              </a:rPr>
              <a:t>4 GHIDURI INTEGRATE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01752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F172A"/>
                </a:solidFill>
                <a:latin typeface="Calibri"/>
              </a:rPr>
              <a:t>›  Înregistrare mașină (mopeduri, ATV, tractor)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611879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F172A"/>
                </a:solidFill>
                <a:latin typeface="Calibri"/>
              </a:rPr>
              <a:t>›  Cum obții Certificatul de Urbanism (CU)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2062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F172A"/>
                </a:solidFill>
                <a:latin typeface="Calibri"/>
              </a:rPr>
              <a:t>›  Cum obții Autorizația de Construire (AC)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80060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0F172A"/>
                </a:solidFill>
                <a:latin typeface="Calibri"/>
              </a:rPr>
              <a:t>›  Vânzare / cumpărare teren + preempțiunea L17/2014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57784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alibri"/>
              </a:rPr>
              <a:t>Fiecare ghid include: pași, documente necesare, taxe, termene legale.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63640" y="2194560"/>
            <a:ext cx="5303520" cy="39319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4" name="TextBox 13"/>
          <p:cNvSpPr txBox="1"/>
          <p:nvPr/>
        </p:nvSpPr>
        <p:spPr>
          <a:xfrm>
            <a:off x="6537960" y="24231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spc="300">
                <a:solidFill>
                  <a:srgbClr val="0F4C81"/>
                </a:solidFill>
                <a:latin typeface="Calibri"/>
              </a:rPr>
              <a:t>6 MODELE DE DOCUMENTE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37960" y="301752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›  Certificat de Atestare Fiscală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37960" y="347472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›  Adeverință de Producător (Registru Agricol)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37960" y="393192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›  Certificat de Urbanism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438912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›  Autorizație de Construire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484632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›  Certificat de Stare Civilă (duplicat)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530352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F172A"/>
                </a:solidFill>
                <a:latin typeface="Calibri"/>
              </a:rPr>
              <a:t>›  Adeverință de Neexercitare a Preempțiunii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2" name="TextBox 21"/>
          <p:cNvSpPr txBox="1"/>
          <p:nvPr/>
        </p:nvSpPr>
        <p:spPr>
          <a:xfrm>
            <a:off x="548640" y="6528816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E-consiliu · Ghișeu Unic Digital al Cetățeanului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62495" y="6528816"/>
            <a:ext cx="338328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ACC15"/>
                </a:solidFill>
                <a:latin typeface="Calibri"/>
                <a:hlinkClick r:id="rId2"/>
              </a:rPr>
              <a:t>→ https://e-consiliu.ro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728655" y="6528816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Calibri"/>
              </a:rPr>
              <a:t>8 / 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" name="Rectangle 2"/>
          <p:cNvSpPr/>
          <p:nvPr/>
        </p:nvSpPr>
        <p:spPr>
          <a:xfrm>
            <a:off x="0" y="0"/>
            <a:ext cx="4063898" cy="54864"/>
          </a:xfrm>
          <a:prstGeom prst="rect">
            <a:avLst/>
          </a:prstGeom>
          <a:solidFill>
            <a:srgbClr val="0F4C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4" name="Rectangle 3"/>
          <p:cNvSpPr/>
          <p:nvPr/>
        </p:nvSpPr>
        <p:spPr>
          <a:xfrm>
            <a:off x="4063898" y="0"/>
            <a:ext cx="4063898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5" name="Rectangle 4"/>
          <p:cNvSpPr/>
          <p:nvPr/>
        </p:nvSpPr>
        <p:spPr>
          <a:xfrm>
            <a:off x="8127796" y="0"/>
            <a:ext cx="4063899" cy="54864"/>
          </a:xfrm>
          <a:prstGeom prst="rect">
            <a:avLst/>
          </a:prstGeom>
          <a:solidFill>
            <a:srgbClr val="DC2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6" name="TextBox 5"/>
          <p:cNvSpPr txBox="1"/>
          <p:nvPr/>
        </p:nvSpPr>
        <p:spPr>
          <a:xfrm>
            <a:off x="640080" y="59436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spc="400">
                <a:solidFill>
                  <a:srgbClr val="FACC15"/>
                </a:solidFill>
                <a:latin typeface="Calibri"/>
              </a:rPr>
              <a:t>IMPACT ESTIMAT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9144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Calibri"/>
              </a:rPr>
              <a:t>Ce câștigă cetățeanul, primăria și statul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377440"/>
            <a:ext cx="2697480" cy="3108960"/>
          </a:xfrm>
          <a:prstGeom prst="rect">
            <a:avLst/>
          </a:prstGeom>
          <a:solidFill>
            <a:srgbClr val="0A3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9" name="Rectangle 8"/>
          <p:cNvSpPr/>
          <p:nvPr/>
        </p:nvSpPr>
        <p:spPr>
          <a:xfrm>
            <a:off x="640080" y="2377440"/>
            <a:ext cx="73152" cy="310896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1005840" y="2743200"/>
            <a:ext cx="22402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ACC15"/>
                </a:solidFill>
                <a:latin typeface="Calibri"/>
              </a:rPr>
              <a:t>-87%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931920"/>
            <a:ext cx="2240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spc="250">
                <a:solidFill>
                  <a:srgbClr val="FFFFFF"/>
                </a:solidFill>
                <a:latin typeface="Calibri"/>
              </a:rPr>
              <a:t>TIMP DE REZOLVARE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4480560"/>
            <a:ext cx="22402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FFFFFF"/>
                </a:solidFill>
                <a:latin typeface="Calibri"/>
              </a:rPr>
              <a:t>Sub 24h pentru o cerere, vs. 5-30 zile la ghișeu fizic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83864" y="2377440"/>
            <a:ext cx="2697480" cy="3108960"/>
          </a:xfrm>
          <a:prstGeom prst="rect">
            <a:avLst/>
          </a:prstGeom>
          <a:solidFill>
            <a:srgbClr val="0A3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4" name="Rectangle 13"/>
          <p:cNvSpPr/>
          <p:nvPr/>
        </p:nvSpPr>
        <p:spPr>
          <a:xfrm>
            <a:off x="3483864" y="2377440"/>
            <a:ext cx="73152" cy="310896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5" name="TextBox 14"/>
          <p:cNvSpPr txBox="1"/>
          <p:nvPr/>
        </p:nvSpPr>
        <p:spPr>
          <a:xfrm>
            <a:off x="3849624" y="2743200"/>
            <a:ext cx="22402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ACC15"/>
                </a:solidFill>
                <a:latin typeface="Calibri"/>
              </a:rPr>
              <a:t>-65%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9624" y="3931920"/>
            <a:ext cx="2240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spc="250">
                <a:solidFill>
                  <a:srgbClr val="FFFFFF"/>
                </a:solidFill>
                <a:latin typeface="Calibri"/>
              </a:rPr>
              <a:t>COSTURI HÂRTIE &amp; ARHIVĂ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9624" y="4480560"/>
            <a:ext cx="22402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FFFFFF"/>
                </a:solidFill>
                <a:latin typeface="Calibri"/>
              </a:rPr>
              <a:t>Procese 100% digitale, arhivare electronică indexată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27648" y="2377440"/>
            <a:ext cx="2697480" cy="3108960"/>
          </a:xfrm>
          <a:prstGeom prst="rect">
            <a:avLst/>
          </a:prstGeom>
          <a:solidFill>
            <a:srgbClr val="0A3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9" name="Rectangle 18"/>
          <p:cNvSpPr/>
          <p:nvPr/>
        </p:nvSpPr>
        <p:spPr>
          <a:xfrm>
            <a:off x="6327648" y="2377440"/>
            <a:ext cx="73152" cy="310896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0" name="TextBox 19"/>
          <p:cNvSpPr txBox="1"/>
          <p:nvPr/>
        </p:nvSpPr>
        <p:spPr>
          <a:xfrm>
            <a:off x="6693408" y="2743200"/>
            <a:ext cx="22402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ACC15"/>
                </a:solidFill>
                <a:latin typeface="Calibri"/>
              </a:rPr>
              <a:t>+40%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93408" y="3931920"/>
            <a:ext cx="2240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spc="250">
                <a:solidFill>
                  <a:srgbClr val="FFFFFF"/>
                </a:solidFill>
                <a:latin typeface="Calibri"/>
              </a:rPr>
              <a:t>ÎNCASĂRI LOCALE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93408" y="4480560"/>
            <a:ext cx="22402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FFFFFF"/>
                </a:solidFill>
                <a:latin typeface="Calibri"/>
              </a:rPr>
              <a:t>Plăți online disponibile 24/7 → bonificație 10% utilizată masiv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71432" y="2377440"/>
            <a:ext cx="2697480" cy="3108960"/>
          </a:xfrm>
          <a:prstGeom prst="rect">
            <a:avLst/>
          </a:prstGeom>
          <a:solidFill>
            <a:srgbClr val="0A35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4" name="Rectangle 23"/>
          <p:cNvSpPr/>
          <p:nvPr/>
        </p:nvSpPr>
        <p:spPr>
          <a:xfrm>
            <a:off x="9171432" y="2377440"/>
            <a:ext cx="73152" cy="310896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25" name="TextBox 24"/>
          <p:cNvSpPr txBox="1"/>
          <p:nvPr/>
        </p:nvSpPr>
        <p:spPr>
          <a:xfrm>
            <a:off x="9537192" y="2743200"/>
            <a:ext cx="22402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ACC15"/>
                </a:solidFill>
                <a:latin typeface="Calibri"/>
              </a:rPr>
              <a:t>100%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537192" y="3931920"/>
            <a:ext cx="2240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spc="250">
                <a:solidFill>
                  <a:srgbClr val="FFFFFF"/>
                </a:solidFill>
                <a:latin typeface="Calibri"/>
              </a:rPr>
              <a:t>TRASABILITATE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37192" y="4480560"/>
            <a:ext cx="22402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FFFFFF"/>
                </a:solidFill>
                <a:latin typeface="Calibri"/>
              </a:rPr>
              <a:t>Toate cererile auditabile, registru digital complet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" y="585216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ACC15"/>
                </a:solidFill>
                <a:latin typeface="Calibri"/>
              </a:rPr>
              <a:t>* Estimări bazate pe pilotări existente în comunele Florești, Berceni, Cumpăna și municipii din Cluj.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30" name="TextBox 29"/>
          <p:cNvSpPr txBox="1"/>
          <p:nvPr/>
        </p:nvSpPr>
        <p:spPr>
          <a:xfrm>
            <a:off x="548640" y="6528816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FFFFFF"/>
                </a:solidFill>
                <a:latin typeface="Calibri"/>
              </a:rPr>
              <a:t>E-consiliu · Ghișeu Unic Digital al Cetățeanului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62495" y="6528816"/>
            <a:ext cx="338328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/>
            <a:r>
              <a:rPr sz="1000" b="1">
                <a:solidFill>
                  <a:srgbClr val="FACC15"/>
                </a:solidFill>
                <a:latin typeface="Calibri"/>
                <a:hlinkClick r:id="rId2"/>
              </a:rPr>
              <a:t>→ https://e-consiliu.ro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528816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FFFFFF"/>
                </a:solidFill>
                <a:latin typeface="Calibri"/>
              </a:rPr>
              <a:t>9 / 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